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handoutMasterIdLst>
    <p:handoutMasterId r:id="rId8"/>
  </p:handoutMasterIdLst>
  <p:sldIdLst>
    <p:sldId id="256" r:id="rId2"/>
    <p:sldId id="281" r:id="rId3"/>
    <p:sldId id="270" r:id="rId4"/>
    <p:sldId id="319" r:id="rId5"/>
    <p:sldId id="317" r:id="rId6"/>
  </p:sldIdLst>
  <p:sldSz cx="9793288" cy="6913563"/>
  <p:notesSz cx="6797675" cy="9928225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77">
          <p15:clr>
            <a:srgbClr val="A4A3A4"/>
          </p15:clr>
        </p15:guide>
        <p15:guide id="2" pos="30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B"/>
    <a:srgbClr val="3639AC"/>
    <a:srgbClr val="405A9D"/>
    <a:srgbClr val="064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92" autoAdjust="0"/>
  </p:normalViewPr>
  <p:slideViewPr>
    <p:cSldViewPr>
      <p:cViewPr varScale="1">
        <p:scale>
          <a:sx n="55" d="100"/>
          <a:sy n="55" d="100"/>
        </p:scale>
        <p:origin x="1506" y="66"/>
      </p:cViewPr>
      <p:guideLst>
        <p:guide orient="horz" pos="2177"/>
        <p:guide pos="30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ira Sans"/>
              <a:ea typeface="Fira Sans"/>
              <a:cs typeface="Fira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ACD09-CA98-0D43-9370-D6E295E2EE70}" type="datetimeFigureOut">
              <a:rPr lang="en-US" smtClean="0">
                <a:latin typeface="Fira Sans"/>
                <a:ea typeface="Fira Sans"/>
                <a:cs typeface="Fira Sans"/>
              </a:rPr>
              <a:t>6/11/2018</a:t>
            </a:fld>
            <a:endParaRPr lang="en-US" dirty="0">
              <a:latin typeface="Fira Sans"/>
              <a:ea typeface="Fira Sans"/>
              <a:cs typeface="Fira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ira Sans"/>
              <a:ea typeface="Fira Sans"/>
              <a:cs typeface="Fira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FE587-2E3E-DC46-BC10-BD8403BCEEC1}" type="slidenum">
              <a:rPr lang="en-US" smtClean="0">
                <a:latin typeface="Fira Sans"/>
                <a:ea typeface="Fira Sans"/>
                <a:cs typeface="Fira Sans"/>
              </a:rPr>
              <a:t>‹#›</a:t>
            </a:fld>
            <a:endParaRPr lang="en-US" dirty="0">
              <a:latin typeface="Fira Sans"/>
              <a:ea typeface="Fira Sans"/>
              <a:cs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11465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99" cy="49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399" cy="49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763587" y="744537"/>
            <a:ext cx="5270499" cy="37226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450" y="4716462"/>
            <a:ext cx="5438774" cy="4467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399" cy="496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49687" y="9429750"/>
            <a:ext cx="2946399" cy="4968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0834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79450" y="4716462"/>
            <a:ext cx="5438774" cy="44672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744538"/>
            <a:ext cx="52705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425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432147" y="360437"/>
            <a:ext cx="8928992" cy="2880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Font typeface="Rasa"/>
              <a:buNone/>
              <a:defRPr sz="6000" b="1" i="0" u="none" strike="noStrike" cap="none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432147" y="3600796"/>
            <a:ext cx="8928992" cy="64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defRPr>
            </a:lvl1pPr>
            <a:lvl2pPr marL="477317" marR="0" lvl="1" indent="-7416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2pPr>
            <a:lvl3pPr marL="954634" marR="0" lvl="2" indent="-2133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3pPr>
            <a:lvl4pPr marL="1431950" marR="0" lvl="3" indent="-9549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909267" marR="0" lvl="4" indent="-4266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386584" marR="0" lvl="5" indent="-11683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32147" y="360437"/>
            <a:ext cx="8928993" cy="72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Rasa"/>
              <a:buNone/>
              <a:defRPr sz="2400" b="1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32147" y="1368549"/>
            <a:ext cx="8928993" cy="4824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281020" y="6697140"/>
            <a:ext cx="1080120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1080220" y="6697140"/>
            <a:ext cx="7200799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32149" y="6697140"/>
            <a:ext cx="648071" cy="216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rPr>
              <a:t>‹#›</a:t>
            </a:fld>
            <a:endParaRPr lang="en-US" sz="800" b="1" i="0" u="none" strike="noStrike" cap="none">
              <a:solidFill>
                <a:schemeClr val="lt1"/>
              </a:solidFill>
              <a:latin typeface="Rasa"/>
              <a:ea typeface="Rasa"/>
              <a:cs typeface="Rasa"/>
              <a:sym typeface="Ras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folie positiv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0" y="0"/>
            <a:ext cx="9793287" cy="6913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432147" y="360437"/>
            <a:ext cx="8928992" cy="2880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Rasa"/>
              <a:buNone/>
              <a:defRPr sz="6000" b="1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432147" y="3600796"/>
            <a:ext cx="8928992" cy="64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2pPr>
            <a:lvl3pPr marL="954634" marR="0" lvl="2" indent="-2133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3pPr>
            <a:lvl4pPr marL="1431950" marR="0" lvl="3" indent="-9549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909267" marR="0" lvl="4" indent="-4266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386584" marR="0" lvl="5" indent="-11683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4996" y="6017132"/>
            <a:ext cx="1296143" cy="55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ZH-bl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147" y="6121076"/>
            <a:ext cx="1961347" cy="35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ischen-Folie negativ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0"/>
            <a:ext cx="9793287" cy="69135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chemeClr val="lt1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432147" y="360437"/>
            <a:ext cx="8928992" cy="2880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Font typeface="Rasa"/>
              <a:buNone/>
              <a:defRPr sz="6000" b="1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432147" y="3600796"/>
            <a:ext cx="8928992" cy="64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2pPr>
            <a:lvl3pPr marL="954634" marR="0" lvl="2" indent="-2133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3pPr>
            <a:lvl4pPr marL="1431950" marR="0" lvl="3" indent="-9549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909267" marR="0" lvl="4" indent="-4266" algn="ctr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386584" marR="0" lvl="5" indent="-11683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ctr" rtl="0">
              <a:spcBef>
                <a:spcPts val="420"/>
              </a:spcBef>
              <a:buClr>
                <a:srgbClr val="888888"/>
              </a:buClr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Shape 50" descr="ewz-weis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64996" y="6016010"/>
            <a:ext cx="1296143" cy="552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 descr="ZH-weis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149" y="6121076"/>
            <a:ext cx="1961802" cy="35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rei Inhalt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32147" y="360437"/>
            <a:ext cx="8928993" cy="72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Rasa"/>
              <a:buNone/>
              <a:defRPr sz="2400" b="1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281020" y="6697140"/>
            <a:ext cx="1080120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080220" y="6697140"/>
            <a:ext cx="7200799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432149" y="6697140"/>
            <a:ext cx="648071" cy="216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1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rPr>
              <a:t>‹#›</a:t>
            </a:fld>
            <a:endParaRPr lang="en-US" sz="800" b="1">
              <a:solidFill>
                <a:schemeClr val="lt1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32147" y="1368549"/>
            <a:ext cx="2736303" cy="4824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6624835" y="1368549"/>
            <a:ext cx="2736303" cy="4824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3528492" y="1368549"/>
            <a:ext cx="2736303" cy="4824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ld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0" y="0"/>
            <a:ext cx="9793287" cy="66971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281020" y="6697140"/>
            <a:ext cx="1080120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080220" y="6697140"/>
            <a:ext cx="7200799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432149" y="6697140"/>
            <a:ext cx="648071" cy="216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1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rPr>
              <a:t>‹#›</a:t>
            </a:fld>
            <a:endParaRPr lang="en-US" sz="800" b="1">
              <a:solidFill>
                <a:schemeClr val="lt1"/>
              </a:solidFill>
              <a:latin typeface="Rasa"/>
              <a:ea typeface="Rasa"/>
              <a:cs typeface="Rasa"/>
              <a:sym typeface="Ras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32147" y="360437"/>
            <a:ext cx="8928993" cy="72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Rasa"/>
              <a:buNone/>
              <a:defRPr sz="2400" b="1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281020" y="6697140"/>
            <a:ext cx="1080120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1080220" y="6697140"/>
            <a:ext cx="7200799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32149" y="6697140"/>
            <a:ext cx="648071" cy="216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1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rPr>
              <a:t>‹#›</a:t>
            </a:fld>
            <a:endParaRPr lang="en-US" sz="800" b="1">
              <a:solidFill>
                <a:schemeClr val="lt1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32147" y="1368549"/>
            <a:ext cx="2736303" cy="48245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6624835" y="1368549"/>
            <a:ext cx="2736303" cy="482453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3528492" y="1368549"/>
            <a:ext cx="2736303" cy="48245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697140"/>
            <a:ext cx="9788399" cy="208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 b="0" i="0" u="none" strike="noStrike" cap="none">
              <a:solidFill>
                <a:schemeClr val="dk2"/>
              </a:solidFill>
              <a:latin typeface="Rasa"/>
              <a:ea typeface="Rasa"/>
              <a:cs typeface="Rasa"/>
              <a:sym typeface="Rasa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32147" y="360437"/>
            <a:ext cx="8928993" cy="720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Rasa"/>
              <a:buNone/>
              <a:defRPr sz="2400" b="1" i="0" u="none" strike="noStrike" cap="none">
                <a:solidFill>
                  <a:schemeClr val="dk2"/>
                </a:solidFill>
                <a:latin typeface="Rasa"/>
                <a:ea typeface="Rasa"/>
                <a:cs typeface="Rasa"/>
                <a:sym typeface="Ras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32147" y="1368549"/>
            <a:ext cx="8928993" cy="48245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1pPr>
            <a:lvl2pPr marL="273050" marR="0" lvl="1" indent="-1587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2pPr>
            <a:lvl3pPr marL="531813" marR="0" lvl="2" indent="-150812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3pPr>
            <a:lvl4pPr marL="806450" marR="0" lvl="3" indent="-17145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4pPr>
            <a:lvl5pPr marL="1079500" marR="0" lvl="4" indent="-165100" algn="l" rtl="0"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003763"/>
                </a:solidFill>
                <a:latin typeface="Rasa"/>
                <a:ea typeface="Rasa"/>
                <a:cs typeface="Rasa"/>
                <a:sym typeface="Rasa"/>
              </a:defRPr>
            </a:lvl5pPr>
            <a:lvl6pPr marL="2625242" marR="0" lvl="5" indent="-116992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02559" marR="0" lvl="6" indent="-1117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79876" marR="0" lvl="7" indent="-106426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57193" marR="0" lvl="8" indent="-1138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281020" y="6697140"/>
            <a:ext cx="1080120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1080220" y="6697140"/>
            <a:ext cx="7200799" cy="216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defRPr>
            </a:lvl1pPr>
            <a:lvl2pPr marL="477317" marR="0" lvl="1" indent="-741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4634" marR="0" lvl="2" indent="-21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31950" marR="0" lvl="3" indent="-9549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9267" marR="0" lvl="4" indent="-4266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86584" marR="0" lvl="5" indent="-1168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63901" marR="0" lvl="6" indent="-640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41218" marR="0" lvl="7" indent="-111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8534" marR="0" lvl="8" indent="-8533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32149" y="6697140"/>
            <a:ext cx="648071" cy="216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1" i="0" u="none" strike="noStrike" cap="none">
                <a:solidFill>
                  <a:schemeClr val="lt1"/>
                </a:solidFill>
                <a:latin typeface="Rasa"/>
                <a:ea typeface="Rasa"/>
                <a:cs typeface="Rasa"/>
                <a:sym typeface="Rasa"/>
              </a:rPr>
              <a:t>‹#›</a:t>
            </a:fld>
            <a:endParaRPr lang="en-US" sz="800" b="1" i="0" u="none" strike="noStrike" cap="none">
              <a:solidFill>
                <a:schemeClr val="lt1"/>
              </a:solidFill>
              <a:latin typeface="Rasa"/>
              <a:ea typeface="Rasa"/>
              <a:cs typeface="Rasa"/>
              <a:sym typeface="Ras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Fira Sans"/>
          <a:ea typeface="Arial"/>
          <a:cs typeface="Fira Sans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Fira Sans"/>
          <a:ea typeface="Arial"/>
          <a:cs typeface="Fira San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1872308" y="4464893"/>
            <a:ext cx="6336704" cy="360040"/>
          </a:xfrm>
          <a:prstGeom prst="rect">
            <a:avLst/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algn="ctr">
              <a:buClr>
                <a:srgbClr val="FFFFFF"/>
              </a:buClr>
              <a:buSzPct val="25000"/>
            </a:pPr>
            <a:r>
              <a:rPr lang="en-US" sz="2000" dirty="0" smtClean="0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rPr>
              <a:t>Civic tech and </a:t>
            </a:r>
            <a:r>
              <a:rPr lang="en-US" sz="2000" dirty="0" err="1" smtClean="0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rPr>
              <a:t>LoRaWAN</a:t>
            </a:r>
            <a:r>
              <a:rPr lang="en-US" sz="2000" dirty="0" smtClean="0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rPr>
              <a:t>hackathon</a:t>
            </a:r>
            <a:r>
              <a:rPr lang="en-US" sz="2000" dirty="0" smtClean="0">
                <a:solidFill>
                  <a:srgbClr val="FFFFFF"/>
                </a:solidFill>
                <a:latin typeface="Fira Sans"/>
                <a:ea typeface="Rasa"/>
                <a:cs typeface="Fira Sans"/>
                <a:sym typeface="Rasa"/>
              </a:rPr>
              <a:t> for a better city</a:t>
            </a:r>
            <a:endParaRPr lang="en-US" sz="2000" i="0" u="none" strike="noStrike" cap="none" dirty="0">
              <a:solidFill>
                <a:srgbClr val="FFFFFF"/>
              </a:solidFill>
              <a:latin typeface="Fira Sans"/>
              <a:ea typeface="Rasa"/>
              <a:cs typeface="Fira Sans"/>
              <a:sym typeface="Ras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10" y="1512565"/>
            <a:ext cx="3561868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1152525"/>
            <a:ext cx="979328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44" y="1146962"/>
            <a:ext cx="6696844" cy="35339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729566"/>
            <a:ext cx="7292522" cy="830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"/>
          <p:cNvSpPr/>
          <p:nvPr/>
        </p:nvSpPr>
        <p:spPr>
          <a:xfrm>
            <a:off x="4755693" y="3255106"/>
            <a:ext cx="192791" cy="311840"/>
          </a:xfrm>
          <a:prstGeom prst="rect">
            <a:avLst/>
          </a:prstGeom>
        </p:spPr>
        <p:txBody>
          <a:bodyPr wrap="none" lIns="95463" tIns="47732" rIns="95463" bIns="47732">
            <a:spAutoFit/>
          </a:bodyPr>
          <a:lstStyle/>
          <a:p>
            <a:r>
              <a:rPr lang="de-CH" dirty="0">
                <a:latin typeface="Fira Sans"/>
                <a:ea typeface="Fira Sans"/>
                <a:cs typeface="Fira Sans"/>
              </a:rPr>
              <a:t> </a:t>
            </a:r>
          </a:p>
        </p:txBody>
      </p:sp>
      <p:sp>
        <p:nvSpPr>
          <p:cNvPr id="21" name="Shape 108"/>
          <p:cNvSpPr/>
          <p:nvPr/>
        </p:nvSpPr>
        <p:spPr>
          <a:xfrm>
            <a:off x="150920" y="625945"/>
            <a:ext cx="720080" cy="720080"/>
          </a:xfrm>
          <a:prstGeom prst="ellipse">
            <a:avLst/>
          </a:prstGeom>
          <a:solidFill>
            <a:srgbClr val="0071BB"/>
          </a:solidFill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</a:rPr>
              <a:t>1</a:t>
            </a:r>
            <a:endParaRPr lang="en-US" sz="2400" b="1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4738" y="2068120"/>
            <a:ext cx="18966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Fira Sans Two" panose="020B0203050000020004" pitchFamily="34" charset="0"/>
                <a:cs typeface="Fira Sans Eight"/>
              </a:rPr>
              <a:t>CHALLENGE</a:t>
            </a:r>
            <a:endParaRPr lang="en-US" sz="2600" dirty="0">
              <a:solidFill>
                <a:schemeClr val="bg1"/>
              </a:solidFill>
              <a:latin typeface="Fira Sans Two" panose="020B0203050000020004" pitchFamily="34" charset="0"/>
              <a:cs typeface="Fira Sans E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4738" y="1729566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Fira Sans"/>
                <a:cs typeface="Fira Sans"/>
              </a:rPr>
              <a:t>HERE GOES THE CHALLENGE NAME</a:t>
            </a:r>
            <a:endParaRPr lang="en-US" sz="3200" b="1" dirty="0">
              <a:solidFill>
                <a:schemeClr val="bg1"/>
              </a:solidFill>
              <a:latin typeface="Fira Sans"/>
              <a:cs typeface="Fira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4738" y="2769196"/>
            <a:ext cx="25924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rgbClr val="FFFFFF"/>
                </a:solidFill>
                <a:latin typeface="Fira Sans Light"/>
                <a:cs typeface="Fira Sans Light"/>
              </a:rPr>
              <a:t>Challenge description (as found on the website)</a:t>
            </a:r>
            <a:endParaRPr lang="en-US" sz="1700" dirty="0" smtClean="0">
              <a:solidFill>
                <a:srgbClr val="FFFFFF"/>
              </a:solidFill>
              <a:latin typeface="Fira Sans Light"/>
              <a:cs typeface="Fira Sans Light"/>
            </a:endParaRPr>
          </a:p>
          <a:p>
            <a:endParaRPr lang="en-US" sz="1700" dirty="0">
              <a:solidFill>
                <a:srgbClr val="FFFFFF"/>
              </a:solidFill>
              <a:latin typeface="Fira Sans Light"/>
              <a:cs typeface="Fira Sans Light"/>
            </a:endParaRPr>
          </a:p>
          <a:p>
            <a:r>
              <a:rPr lang="en-US" sz="1700" dirty="0" smtClean="0">
                <a:solidFill>
                  <a:srgbClr val="FFFFFF"/>
                </a:solidFill>
                <a:latin typeface="Fira Sans Light"/>
                <a:cs typeface="Fira Sans Light"/>
              </a:rPr>
              <a:t>Provided </a:t>
            </a:r>
            <a:r>
              <a:rPr lang="en-US" sz="1700" dirty="0">
                <a:solidFill>
                  <a:srgbClr val="FFFFFF"/>
                </a:solidFill>
                <a:latin typeface="Fira Sans Light"/>
                <a:cs typeface="Fira Sans Light"/>
              </a:rPr>
              <a:t>by </a:t>
            </a:r>
            <a:r>
              <a:rPr lang="en-US" sz="1700" dirty="0" smtClean="0">
                <a:solidFill>
                  <a:srgbClr val="FFFFFF"/>
                </a:solidFill>
                <a:latin typeface="Fira Sans Light"/>
                <a:cs typeface="Fira Sans Light"/>
              </a:rPr>
              <a:t>[department]</a:t>
            </a:r>
            <a:endParaRPr lang="en-US" sz="1700" dirty="0">
              <a:solidFill>
                <a:srgbClr val="FFFFFF"/>
              </a:solidFill>
              <a:latin typeface="Fira Sans Light"/>
              <a:cs typeface="Fira Sans Ligh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74738" y="5019471"/>
            <a:ext cx="2592486" cy="1142837"/>
          </a:xfrm>
          <a:prstGeom prst="rect">
            <a:avLst/>
          </a:prstGeom>
          <a:noFill/>
        </p:spPr>
        <p:txBody>
          <a:bodyPr wrap="none" lIns="95463" tIns="47732" rIns="95463" bIns="47732" rtlCol="0">
            <a:spAutoFit/>
          </a:bodyPr>
          <a:lstStyle/>
          <a:p>
            <a:r>
              <a:rPr lang="de-CH" sz="1700" b="1" dirty="0" smtClean="0">
                <a:latin typeface="Fira Sans"/>
                <a:ea typeface="Fira Sans"/>
                <a:cs typeface="Fira Sans"/>
              </a:rPr>
              <a:t>Name </a:t>
            </a:r>
            <a:r>
              <a:rPr lang="de-CH" sz="1700" b="1" dirty="0" err="1" smtClean="0">
                <a:latin typeface="Fira Sans"/>
                <a:ea typeface="Fira Sans"/>
                <a:cs typeface="Fira Sans"/>
              </a:rPr>
              <a:t>of</a:t>
            </a:r>
            <a:r>
              <a:rPr lang="de-CH" sz="1700" b="1" dirty="0" smtClean="0">
                <a:latin typeface="Fira Sans"/>
                <a:ea typeface="Fira Sans"/>
                <a:cs typeface="Fira Sans"/>
              </a:rPr>
              <a:t> </a:t>
            </a:r>
            <a:r>
              <a:rPr lang="de-CH" sz="1700" b="1" dirty="0" err="1" smtClean="0">
                <a:latin typeface="Fira Sans"/>
                <a:ea typeface="Fira Sans"/>
                <a:cs typeface="Fira Sans"/>
              </a:rPr>
              <a:t>Representative</a:t>
            </a:r>
            <a:endParaRPr lang="de-CH" sz="1700" b="1" dirty="0" smtClean="0">
              <a:latin typeface="Fira Sans"/>
              <a:ea typeface="Fira Sans"/>
              <a:cs typeface="Fira Sans"/>
            </a:endParaRPr>
          </a:p>
          <a:p>
            <a:r>
              <a:rPr lang="de-CH" sz="1700" dirty="0" err="1" smtClean="0">
                <a:latin typeface="Fira Sans ExtraLight"/>
                <a:ea typeface="Fira Sans"/>
                <a:cs typeface="Fira Sans ExtraLight"/>
              </a:rPr>
              <a:t>Role</a:t>
            </a:r>
            <a:r>
              <a:rPr lang="de-CH" sz="1700" dirty="0" smtClean="0">
                <a:latin typeface="Fira Sans ExtraLight"/>
                <a:ea typeface="Fira Sans"/>
                <a:cs typeface="Fira Sans ExtraLight"/>
              </a:rPr>
              <a:t> </a:t>
            </a:r>
            <a:r>
              <a:rPr lang="de-CH" sz="1700" dirty="0" err="1" smtClean="0">
                <a:latin typeface="Fira Sans ExtraLight"/>
                <a:ea typeface="Fira Sans"/>
                <a:cs typeface="Fira Sans ExtraLight"/>
              </a:rPr>
              <a:t>or</a:t>
            </a:r>
            <a:r>
              <a:rPr lang="de-CH" sz="1700" dirty="0" smtClean="0">
                <a:latin typeface="Fira Sans ExtraLight"/>
                <a:ea typeface="Fira Sans"/>
                <a:cs typeface="Fira Sans ExtraLight"/>
              </a:rPr>
              <a:t> Job </a:t>
            </a:r>
            <a:r>
              <a:rPr lang="de-CH" sz="1700" dirty="0" err="1" smtClean="0">
                <a:latin typeface="Fira Sans ExtraLight"/>
                <a:ea typeface="Fira Sans"/>
                <a:cs typeface="Fira Sans ExtraLight"/>
              </a:rPr>
              <a:t>position</a:t>
            </a:r>
            <a:endParaRPr lang="de-CH" sz="1700" dirty="0" smtClean="0">
              <a:latin typeface="Fira Sans ExtraLight"/>
              <a:ea typeface="Fira Sans"/>
              <a:cs typeface="Fira Sans ExtraLight"/>
            </a:endParaRPr>
          </a:p>
          <a:p>
            <a:r>
              <a:rPr lang="de-CH" sz="1700" dirty="0" smtClean="0">
                <a:latin typeface="Fira Sans"/>
                <a:ea typeface="Fira Sans"/>
                <a:cs typeface="Fira Sans"/>
              </a:rPr>
              <a:t>Department</a:t>
            </a:r>
          </a:p>
          <a:p>
            <a:r>
              <a:rPr lang="en-US" sz="1700" dirty="0" smtClean="0">
                <a:latin typeface="Fira Sans"/>
                <a:ea typeface="Fira Sans"/>
                <a:cs typeface="Fira Sans"/>
              </a:rPr>
              <a:t>[Contact details]</a:t>
            </a:r>
            <a:endParaRPr lang="de-CH" sz="1700" dirty="0">
              <a:latin typeface="Fira Sans"/>
              <a:ea typeface="Fira Sans"/>
              <a:cs typeface="Fira Sans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7634851" y="3549420"/>
            <a:ext cx="275107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PICTURE WILL BE REPLACED</a:t>
            </a:r>
          </a:p>
          <a:p>
            <a:r>
              <a:rPr lang="en-US" dirty="0" smtClean="0"/>
              <a:t>WITH CHALLENGE PICTURE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3140702" y="4889549"/>
            <a:ext cx="1641586" cy="16298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STAKEHOLDER(S)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PICTURE(S)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latin typeface="Fira Sans"/>
              </a:rPr>
              <a:t>PROBLEM STATEMENT</a:t>
            </a:r>
            <a:endParaRPr lang="de-CH" dirty="0">
              <a:latin typeface="Fira Sans"/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Fira Sans"/>
              </a:rPr>
              <a:t>[Brief description of the problem. Try to make the context of the problem clear and highlight why existing solutions are insufficient]</a:t>
            </a:r>
          </a:p>
          <a:p>
            <a:endParaRPr lang="en-US" dirty="0">
              <a:latin typeface="Fira Sans"/>
            </a:endParaRPr>
          </a:p>
          <a:p>
            <a:endParaRPr lang="de-CH" dirty="0">
              <a:latin typeface="Fira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6164" y="2520677"/>
            <a:ext cx="4032448" cy="30243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IMAGE(S) IF THAT HELPS DESCRIBE THE PROBLEM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68652" y="2520677"/>
            <a:ext cx="4032448" cy="30243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CHARTS IF AVAILABLE AND HELPFUL TO UNDERSTAND THE PROBLEM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latin typeface="Fira Sans"/>
              </a:rPr>
              <a:t>AVAILABLE RESOURCES</a:t>
            </a:r>
            <a:endParaRPr lang="de-CH" dirty="0">
              <a:latin typeface="Fira Sans"/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Fira Sans"/>
              </a:rPr>
              <a:t>[List available data sources (open data whenever possible), technology already in place, links with further information, and other resource that can be used to resolve the challenge.</a:t>
            </a:r>
          </a:p>
          <a:p>
            <a:endParaRPr lang="en-US" dirty="0">
              <a:latin typeface="Fira Sans"/>
            </a:endParaRPr>
          </a:p>
          <a:p>
            <a:r>
              <a:rPr lang="en-US" dirty="0" smtClean="0">
                <a:latin typeface="Fira Sans"/>
              </a:rPr>
              <a:t>Also list constrains if any, e.g. the solution needs to work in a very hostile outdoors environment]</a:t>
            </a:r>
          </a:p>
          <a:p>
            <a:endParaRPr lang="en-US" dirty="0">
              <a:latin typeface="Fira Sans"/>
            </a:endParaRPr>
          </a:p>
          <a:p>
            <a:endParaRPr lang="de-CH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5407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latin typeface="Fira Sans"/>
              </a:rPr>
              <a:t>IDEAS &amp; HINTS</a:t>
            </a:r>
            <a:endParaRPr lang="de-CH" dirty="0">
              <a:latin typeface="Fira Sans"/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Fira Sans"/>
              </a:rPr>
              <a:t>[Write down your vision for a solution and/or list a few ideas and hints for participants to get started on the challenge.</a:t>
            </a:r>
          </a:p>
          <a:p>
            <a:endParaRPr lang="en-US" dirty="0">
              <a:latin typeface="Fira Sans"/>
            </a:endParaRPr>
          </a:p>
          <a:p>
            <a:r>
              <a:rPr lang="en-US" dirty="0" smtClean="0">
                <a:latin typeface="Fira Sans"/>
              </a:rPr>
              <a:t>Include your contact details again, phone/email/office hours/slack/</a:t>
            </a:r>
            <a:r>
              <a:rPr lang="en-US" dirty="0" err="1" smtClean="0">
                <a:latin typeface="Fira Sans"/>
              </a:rPr>
              <a:t>etc</a:t>
            </a:r>
            <a:r>
              <a:rPr lang="en-US" dirty="0" smtClean="0">
                <a:latin typeface="Fira Sans"/>
              </a:rPr>
              <a:t>, and your availability during the hackathon.]</a:t>
            </a:r>
          </a:p>
          <a:p>
            <a:endParaRPr lang="en-US" dirty="0">
              <a:latin typeface="Fira Sans"/>
            </a:endParaRPr>
          </a:p>
          <a:p>
            <a:endParaRPr lang="de-CH" dirty="0"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98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enutzerdefiniert 99">
      <a:dk1>
        <a:srgbClr val="000000"/>
      </a:dk1>
      <a:lt1>
        <a:srgbClr val="FFFFFF"/>
      </a:lt1>
      <a:dk2>
        <a:srgbClr val="003763"/>
      </a:dk2>
      <a:lt2>
        <a:srgbClr val="0074C8"/>
      </a:lt2>
      <a:accent1>
        <a:srgbClr val="003763"/>
      </a:accent1>
      <a:accent2>
        <a:srgbClr val="0074C8"/>
      </a:accent2>
      <a:accent3>
        <a:srgbClr val="005124"/>
      </a:accent3>
      <a:accent4>
        <a:srgbClr val="009844"/>
      </a:accent4>
      <a:accent5>
        <a:srgbClr val="F3CD00"/>
      </a:accent5>
      <a:accent6>
        <a:srgbClr val="D22630"/>
      </a:accent6>
      <a:hlink>
        <a:srgbClr val="0074C8"/>
      </a:hlink>
      <a:folHlink>
        <a:srgbClr val="0074C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Custom</PresentationFormat>
  <Paragraphs>28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Calibri</vt:lpstr>
      <vt:lpstr>Fira Sans Eight</vt:lpstr>
      <vt:lpstr>Fira Sans Two</vt:lpstr>
      <vt:lpstr>Noto Sans Symbols</vt:lpstr>
      <vt:lpstr>Fira Sans Light</vt:lpstr>
      <vt:lpstr>Fira Sans ExtraLight</vt:lpstr>
      <vt:lpstr>Fira Sans</vt:lpstr>
      <vt:lpstr>Rasa</vt:lpstr>
      <vt:lpstr>Arial</vt:lpstr>
      <vt:lpstr>Default Theme</vt:lpstr>
      <vt:lpstr>PowerPoint Presentation</vt:lpstr>
      <vt:lpstr>PowerPoint Presentation</vt:lpstr>
      <vt:lpstr>PROBLEM STATEMENT</vt:lpstr>
      <vt:lpstr>AVAILABLE RESOURCES</vt:lpstr>
      <vt:lpstr>IDEAS &amp; HINTS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Zurich</dc:title>
  <dc:creator>Kuhn Simon (ewz)</dc:creator>
  <cp:lastModifiedBy>casas</cp:lastModifiedBy>
  <cp:revision>79</cp:revision>
  <dcterms:modified xsi:type="dcterms:W3CDTF">2018-06-11T07:58:54Z</dcterms:modified>
</cp:coreProperties>
</file>